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4" r:id="rId3"/>
    <p:sldId id="299" r:id="rId4"/>
    <p:sldId id="300" r:id="rId5"/>
    <p:sldId id="323" r:id="rId6"/>
    <p:sldId id="324" r:id="rId7"/>
    <p:sldId id="325" r:id="rId8"/>
    <p:sldId id="326" r:id="rId9"/>
    <p:sldId id="335" r:id="rId10"/>
    <p:sldId id="336" r:id="rId11"/>
    <p:sldId id="327" r:id="rId12"/>
    <p:sldId id="328" r:id="rId13"/>
    <p:sldId id="329" r:id="rId14"/>
    <p:sldId id="330" r:id="rId15"/>
    <p:sldId id="331" r:id="rId16"/>
    <p:sldId id="332" r:id="rId17"/>
    <p:sldId id="334" r:id="rId18"/>
    <p:sldId id="333" r:id="rId19"/>
    <p:sldId id="319" r:id="rId20"/>
    <p:sldId id="337" r:id="rId21"/>
    <p:sldId id="338" r:id="rId22"/>
    <p:sldId id="322" r:id="rId23"/>
  </p:sldIdLst>
  <p:sldSz cx="9144000" cy="5143500" type="screen16x9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86429" autoAdjust="0"/>
  </p:normalViewPr>
  <p:slideViewPr>
    <p:cSldViewPr>
      <p:cViewPr varScale="1">
        <p:scale>
          <a:sx n="99" d="100"/>
          <a:sy n="99" d="100"/>
        </p:scale>
        <p:origin x="-1733" y="-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DCB0C79C-B793-4894-8009-561D49DA790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6409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994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1741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741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C13AB71D-3398-4E7C-8865-C7A6BE9CC89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48722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-7758113" y="1097756"/>
            <a:ext cx="16902113" cy="8096250"/>
            <a:chOff x="-4887" y="922"/>
            <a:chExt cx="10647" cy="6800"/>
          </a:xfrm>
        </p:grpSpPr>
        <p:sp>
          <p:nvSpPr>
            <p:cNvPr id="5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latin typeface="Times New Roman" charset="0"/>
              </a:endParaRPr>
            </a:p>
          </p:txBody>
        </p:sp>
        <p:sp>
          <p:nvSpPr>
            <p:cNvPr id="6" name="Arc 1028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latin typeface="Times New Roman" charset="0"/>
              </a:endParaRPr>
            </a:p>
          </p:txBody>
        </p:sp>
      </p:grpSp>
      <p:sp>
        <p:nvSpPr>
          <p:cNvPr id="20485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571500"/>
            <a:ext cx="7772400" cy="85725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20486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1564481"/>
            <a:ext cx="5638800" cy="778669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4774406"/>
            <a:ext cx="42672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DD32892E-9EB9-4D52-B0B7-B172A87AAF52}" type="slidenum">
              <a:rPr lang="en-AU"/>
              <a:pPr lvl="1"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386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B301A2F-C180-40EF-97BB-C0D336A1556B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6825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7200"/>
            <a:ext cx="2019300" cy="411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6" y="457200"/>
            <a:ext cx="5908675" cy="411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8366A3CC-250C-4C73-8436-467B5D61838C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184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75787BC-9F19-447B-8C08-C7C6BDA736FB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656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61C3631-7C89-4427-9F16-8DD7B39D3142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9963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3B707FE2-D9CC-4B1A-B90A-DA0B6D2B10BE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989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38D7C6A-01DF-499C-8CB3-9A03421A155A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774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8CAEB893-8C87-4498-84CE-6E2DB04C434A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90751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0C64E388-1691-48BD-A31D-6C761B5FD535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42586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0FF7FE80-CB14-49E8-AA6D-7D2F6BCD73AE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27912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FE3EE74B-24F8-4639-A4C4-C60010CB7261}" type="slidenum">
              <a:rPr lang="en-AU"/>
              <a:pPr lvl="1">
                <a:defRPr/>
              </a:pPr>
              <a:t>‹#›</a:t>
            </a:fld>
            <a:endParaRPr lang="en-A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4070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50"/>
          <p:cNvGrpSpPr>
            <a:grpSpLocks/>
          </p:cNvGrpSpPr>
          <p:nvPr/>
        </p:nvGrpSpPr>
        <p:grpSpPr bwMode="auto">
          <a:xfrm>
            <a:off x="-8405813" y="3572"/>
            <a:ext cx="17538701" cy="1026795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latin typeface="Times New Roman" charset="0"/>
              </a:endParaRPr>
            </a:p>
          </p:txBody>
        </p:sp>
        <p:sp>
          <p:nvSpPr>
            <p:cNvPr id="19460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latin typeface="Times New Roman" charset="0"/>
              </a:endParaRPr>
            </a:p>
          </p:txBody>
        </p:sp>
      </p:grpSp>
      <p:sp>
        <p:nvSpPr>
          <p:cNvPr id="19461" name="Rectangle 2053"/>
          <p:cNvSpPr>
            <a:spLocks noGrp="1" noChangeArrowheads="1"/>
          </p:cNvSpPr>
          <p:nvPr>
            <p:ph type="title"/>
          </p:nvPr>
        </p:nvSpPr>
        <p:spPr bwMode="auto">
          <a:xfrm>
            <a:off x="682626" y="457200"/>
            <a:ext cx="80803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8" name="Rectangle 20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19463" name="Rectangle 20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4831556"/>
            <a:ext cx="1905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9464" name="Rectangle 20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4774406"/>
            <a:ext cx="4267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9465" name="Rectangle 20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4611291"/>
            <a:ext cx="1905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>
                <a:latin typeface="+mj-lt"/>
              </a:defRPr>
            </a:lvl2pPr>
          </a:lstStyle>
          <a:p>
            <a:pPr lvl="1">
              <a:defRPr/>
            </a:pPr>
            <a:fld id="{FB3F0D7C-1166-435A-B893-736F6B02DE39}" type="slidenum">
              <a:rPr lang="en-AU"/>
              <a:pPr lvl="1">
                <a:defRPr/>
              </a:pPr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13" r:id="rId1"/>
    <p:sldLayoutId id="2147484114" r:id="rId2"/>
    <p:sldLayoutId id="2147484115" r:id="rId3"/>
    <p:sldLayoutId id="2147484116" r:id="rId4"/>
    <p:sldLayoutId id="2147484117" r:id="rId5"/>
    <p:sldLayoutId id="2147484118" r:id="rId6"/>
    <p:sldLayoutId id="2147484119" r:id="rId7"/>
    <p:sldLayoutId id="2147484120" r:id="rId8"/>
    <p:sldLayoutId id="2147484121" r:id="rId9"/>
    <p:sldLayoutId id="2147484122" r:id="rId10"/>
    <p:sldLayoutId id="21474841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57250" y="589360"/>
            <a:ext cx="7772400" cy="21431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dirty="0" smtClean="0"/>
              <a:t/>
            </a:r>
            <a:br>
              <a:rPr lang="en-AU" dirty="0" smtClean="0"/>
            </a:br>
            <a:r>
              <a:rPr lang="en-AU" b="1" dirty="0" smtClean="0"/>
              <a:t>Concrete 2011</a:t>
            </a:r>
            <a:br>
              <a:rPr lang="en-AU" b="1" dirty="0" smtClean="0"/>
            </a:br>
            <a:r>
              <a:rPr lang="en-AU" b="1" dirty="0" smtClean="0"/>
              <a:t/>
            </a:r>
            <a:br>
              <a:rPr lang="en-AU" b="1" dirty="0" smtClean="0"/>
            </a:br>
            <a:r>
              <a:rPr lang="en-AU" sz="3200" dirty="0" smtClean="0"/>
              <a:t>Time to Dump the </a:t>
            </a:r>
            <a:br>
              <a:rPr lang="en-AU" sz="3200" dirty="0" smtClean="0"/>
            </a:br>
            <a:r>
              <a:rPr lang="en-AU" sz="3200" dirty="0" smtClean="0"/>
              <a:t>Rectangular Stress Block?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714375" y="3482578"/>
            <a:ext cx="6000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AU" dirty="0">
                <a:latin typeface="+mj-lt"/>
              </a:rPr>
              <a:t>Doug Jenkins - Interactive Design Services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123478"/>
            <a:ext cx="8080375" cy="576065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Equivalent </a:t>
            </a:r>
            <a:r>
              <a:rPr lang="en-AU" sz="3600" dirty="0"/>
              <a:t>Stress </a:t>
            </a:r>
            <a:r>
              <a:rPr lang="en-AU" sz="3600" dirty="0" smtClean="0"/>
              <a:t>Block Calculation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42939" y="771550"/>
            <a:ext cx="7858125" cy="4050482"/>
          </a:xfrm>
        </p:spPr>
        <p:txBody>
          <a:bodyPr/>
          <a:lstStyle/>
          <a:p>
            <a:pPr marL="457200" indent="-457200" eaLnBrk="1" hangingPunct="1">
              <a:buFont typeface="+mj-lt"/>
              <a:buAutoNum type="arabicPeriod" startAt="3"/>
              <a:defRPr/>
            </a:pPr>
            <a:r>
              <a:rPr lang="en-AU" sz="2400" dirty="0">
                <a:latin typeface="Cambria Math" pitchFamily="18" charset="0"/>
                <a:ea typeface="Cambria Math" pitchFamily="18" charset="0"/>
              </a:rPr>
              <a:t>Find </a:t>
            </a:r>
            <a:r>
              <a:rPr lang="el-GR" sz="2400" dirty="0">
                <a:latin typeface="Cambria Math" pitchFamily="18" charset="0"/>
                <a:ea typeface="Cambria Math" pitchFamily="18" charset="0"/>
              </a:rPr>
              <a:t>α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 such that the area under rectangular stress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block is equal to the area under the curvilinear </a:t>
            </a:r>
            <a:r>
              <a:rPr lang="en-AU" sz="2400" smtClean="0">
                <a:latin typeface="Cambria Math" pitchFamily="18" charset="0"/>
                <a:ea typeface="Cambria Math" pitchFamily="18" charset="0"/>
              </a:rPr>
              <a:t>stress block:</a:t>
            </a:r>
            <a:endParaRPr lang="en-AU" sz="2400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563638"/>
            <a:ext cx="4584700" cy="340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4287528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123479"/>
            <a:ext cx="8080375" cy="504056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Equivalent Stress Block Parameters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79" y="699542"/>
            <a:ext cx="6003049" cy="4393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8598469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123479"/>
            <a:ext cx="8080375" cy="504056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Equivalent Stress Block Parameters</a:t>
            </a:r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35274"/>
            <a:ext cx="6048672" cy="4405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0383803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123478"/>
            <a:ext cx="8080375" cy="576065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Alternative </a:t>
            </a:r>
            <a:r>
              <a:rPr lang="en-AU" sz="3600" dirty="0"/>
              <a:t>Stress </a:t>
            </a:r>
            <a:r>
              <a:rPr lang="en-AU" sz="3600" dirty="0" smtClean="0"/>
              <a:t>Block Comparison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42939" y="771550"/>
            <a:ext cx="7858125" cy="4050482"/>
          </a:xfrm>
        </p:spPr>
        <p:txBody>
          <a:bodyPr/>
          <a:lstStyle/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Calculations in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accordance with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AS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3600 Cl.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8.1.2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No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capacity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reduction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or partial safety factors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applied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Cylinder strength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factored by 0.9, in accordance with AS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3600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Reinforcement :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elastic-plastic stress-strain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curve,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yield stress =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500 </a:t>
            </a:r>
            <a:r>
              <a:rPr lang="en-AU" sz="2400" dirty="0" err="1">
                <a:latin typeface="Cambria Math" pitchFamily="18" charset="0"/>
                <a:ea typeface="Cambria Math" pitchFamily="18" charset="0"/>
              </a:rPr>
              <a:t>MPa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elastic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modulus =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200 </a:t>
            </a:r>
            <a:r>
              <a:rPr lang="en-AU" sz="2400" dirty="0" err="1">
                <a:latin typeface="Cambria Math" pitchFamily="18" charset="0"/>
                <a:ea typeface="Cambria Math" pitchFamily="18" charset="0"/>
              </a:rPr>
              <a:t>GPa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.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Section ultimate bending capacity calculated about the centroid of the gross concrete section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Ultimate strain adjusted to maximise capacity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Three sections compared at 32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, 65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and 90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endParaRPr lang="en-AU" sz="2400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426484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67494"/>
            <a:ext cx="8080375" cy="530373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Alternative </a:t>
            </a:r>
            <a:r>
              <a:rPr lang="en-AU" sz="3600" dirty="0"/>
              <a:t>Stress </a:t>
            </a:r>
            <a:r>
              <a:rPr lang="en-AU" sz="3600" dirty="0" smtClean="0"/>
              <a:t>Block Comparison</a:t>
            </a:r>
          </a:p>
        </p:txBody>
      </p:sp>
      <p:pic>
        <p:nvPicPr>
          <p:cNvPr id="56322" name="Picture 2" descr="C:\Users\Doug\Documents\IDS\projects\10445 CIA stress block paper\sec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843558"/>
            <a:ext cx="5760640" cy="2248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219822"/>
            <a:ext cx="2173685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169" y="3209094"/>
            <a:ext cx="2274475" cy="1802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3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436" y="3189077"/>
            <a:ext cx="2114899" cy="1686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3869663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869"/>
            <a:ext cx="8411790" cy="5063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35412" y="2340918"/>
            <a:ext cx="298286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Rectangular Section; 32 </a:t>
            </a:r>
            <a:r>
              <a:rPr lang="en-US" sz="1800" b="1" dirty="0" err="1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MPa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 </a:t>
            </a:r>
            <a:endParaRPr lang="en-AU" sz="1800" dirty="0">
              <a:solidFill>
                <a:schemeClr val="bg1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16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51600"/>
            <a:ext cx="8353143" cy="504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35412" y="2340918"/>
            <a:ext cx="298286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Rectangular Section; </a:t>
            </a:r>
            <a:r>
              <a:rPr lang="en-US" sz="1800" b="1" dirty="0" smtClean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90 </a:t>
            </a:r>
            <a:r>
              <a:rPr lang="en-US" sz="1800" b="1" dirty="0" err="1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MPa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 </a:t>
            </a:r>
            <a:endParaRPr lang="en-AU" sz="1800" dirty="0">
              <a:solidFill>
                <a:schemeClr val="bg1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67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1470"/>
            <a:ext cx="8283392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35412" y="2340918"/>
            <a:ext cx="258929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Circular 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Section; </a:t>
            </a:r>
            <a:r>
              <a:rPr lang="en-US" sz="1800" b="1" dirty="0" smtClean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90 </a:t>
            </a:r>
            <a:r>
              <a:rPr lang="en-US" sz="1800" b="1" dirty="0" err="1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MPa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 </a:t>
            </a:r>
            <a:endParaRPr lang="en-AU" sz="1800" dirty="0">
              <a:solidFill>
                <a:schemeClr val="bg1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87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35" y="123478"/>
            <a:ext cx="811893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35412" y="2340918"/>
            <a:ext cx="18937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I Section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; </a:t>
            </a:r>
            <a:r>
              <a:rPr lang="en-US" sz="1800" b="1" dirty="0" smtClean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90 </a:t>
            </a:r>
            <a:r>
              <a:rPr lang="en-US" sz="1800" b="1" dirty="0" err="1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MPa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 </a:t>
            </a:r>
            <a:endParaRPr lang="en-AU" sz="1800" dirty="0">
              <a:solidFill>
                <a:schemeClr val="bg1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51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123478"/>
            <a:ext cx="8080375" cy="530373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General Conclusions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560" y="699542"/>
            <a:ext cx="7858125" cy="4176464"/>
          </a:xfrm>
        </p:spPr>
        <p:txBody>
          <a:bodyPr/>
          <a:lstStyle/>
          <a:p>
            <a:pPr marL="514350" indent="-514350" eaLnBrk="1" hangingPunct="1">
              <a:defRPr/>
            </a:pP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Eurocode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2 parabolic/rectangular block (EC2-P) consistent with non-linear curves, and more conservative for high strength grades, used as benchmark.</a:t>
            </a:r>
          </a:p>
          <a:p>
            <a:pPr marL="514350" indent="-514350"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“Equivalent rectangular stress block” (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Equ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-R) results were almost identical to the EC2-P block for rectangular cross sections. </a:t>
            </a:r>
          </a:p>
          <a:p>
            <a:pPr marL="514350" indent="-514350" eaLnBrk="1" hangingPunct="1">
              <a:defRPr/>
            </a:pP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Equ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-R results up to about 10%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unconservative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with a circular section, or 10% conservative with an I section.</a:t>
            </a:r>
          </a:p>
          <a:p>
            <a:pPr marL="514350" indent="-514350"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ACI 318 results very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unconservative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with 90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concrete.</a:t>
            </a:r>
            <a:endParaRPr lang="en-AU" sz="2400" dirty="0" smtClean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82626" y="457200"/>
            <a:ext cx="8080375" cy="614363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 smtClean="0"/>
              <a:t>Introduction 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71500" y="1125141"/>
            <a:ext cx="8072438" cy="391120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AU" sz="4000" b="1" dirty="0" smtClean="0"/>
              <a:t>Everything should be made as simple as possible, </a:t>
            </a:r>
            <a:br>
              <a:rPr lang="en-AU" sz="4000" b="1" dirty="0" smtClean="0"/>
            </a:br>
            <a:endParaRPr lang="en-AU" sz="4000" b="1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AU" sz="3600" b="1" dirty="0" smtClean="0"/>
              <a:t>... but not simpler.</a:t>
            </a:r>
            <a:r>
              <a:rPr lang="en-AU" sz="3200" b="1" dirty="0" smtClean="0">
                <a:latin typeface="+mj-lt"/>
              </a:rPr>
              <a:t/>
            </a:r>
            <a:br>
              <a:rPr lang="en-AU" sz="3200" b="1" dirty="0" smtClean="0">
                <a:latin typeface="+mj-lt"/>
              </a:rPr>
            </a:br>
            <a:r>
              <a:rPr lang="en-AU" sz="3200" dirty="0" smtClean="0">
                <a:latin typeface="+mj-lt"/>
              </a:rPr>
              <a:t/>
            </a:r>
            <a:br>
              <a:rPr lang="en-AU" sz="3200" dirty="0" smtClean="0">
                <a:latin typeface="+mj-lt"/>
              </a:rPr>
            </a:br>
            <a:r>
              <a:rPr lang="en-AU" dirty="0" smtClean="0">
                <a:latin typeface="+mj-lt"/>
              </a:rPr>
              <a:t>Albert Einstein</a:t>
            </a:r>
            <a:endParaRPr lang="en-AU" sz="3200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123478"/>
            <a:ext cx="8080375" cy="530373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General Conclusions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560" y="699542"/>
            <a:ext cx="7858125" cy="4176464"/>
          </a:xfrm>
        </p:spPr>
        <p:txBody>
          <a:bodyPr/>
          <a:lstStyle/>
          <a:p>
            <a:pPr marL="514350" indent="-514350" eaLnBrk="1" hangingPunct="1">
              <a:defRPr/>
            </a:pP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Eurocode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2 rectangular stress block (EC2-R) did not correlate  well with EC2-P results: least conservative at 32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and most conservative at 90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.</a:t>
            </a:r>
          </a:p>
          <a:p>
            <a:pPr marL="514350" indent="-514350"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AS 3600 rectangu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lar stress block results similar to EC 2 equivalent stress block.</a:t>
            </a:r>
          </a:p>
          <a:p>
            <a:pPr marL="514350" indent="-514350" eaLnBrk="1" hangingPunct="1">
              <a:defRPr/>
            </a:pP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Eurocode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2 recommends reduction of concrete stress by 10% when width of compression zone reduces towards the compression face.</a:t>
            </a:r>
            <a:endParaRPr lang="en-AU" sz="2400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23150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123478"/>
            <a:ext cx="8080375" cy="530373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Recommendations</a:t>
            </a:r>
            <a:endParaRPr lang="en-AU" sz="3600" dirty="0" smtClean="0"/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560" y="699542"/>
            <a:ext cx="7858125" cy="4176464"/>
          </a:xfrm>
        </p:spPr>
        <p:txBody>
          <a:bodyPr/>
          <a:lstStyle/>
          <a:p>
            <a:pPr marL="514350" indent="-514350"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Retain rectangular stress block for compatibility with existing software and design charts, but:</a:t>
            </a:r>
          </a:p>
          <a:p>
            <a:pPr marL="514350" indent="-514350"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Introduce a parabolic-rectangular stress block with similar form to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Eurocode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2.</a:t>
            </a:r>
          </a:p>
          <a:p>
            <a:pPr marL="514350" indent="-514350"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Provide simple procedure for deriving parameters for an equivalent rectangular stress block for use with rectangular compression zones.</a:t>
            </a:r>
          </a:p>
          <a:p>
            <a:pPr marL="514350" indent="-514350" eaLnBrk="1" hangingPunct="1">
              <a:defRPr/>
            </a:pPr>
            <a:r>
              <a:rPr lang="en-AU" sz="2400" smtClean="0">
                <a:latin typeface="Cambria Math" pitchFamily="18" charset="0"/>
                <a:ea typeface="Cambria Math" pitchFamily="18" charset="0"/>
              </a:rPr>
              <a:t>Recommend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parabolic-rectangular block for non-rectangular sections with significant axial load.</a:t>
            </a:r>
          </a:p>
          <a:p>
            <a:pPr marL="514350" indent="-514350"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Review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Eurocode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parameters for concrete grades 80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and higher.</a:t>
            </a:r>
            <a:endParaRPr lang="en-AU" sz="2400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584080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82626" y="457201"/>
            <a:ext cx="8080375" cy="775097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dirty="0" smtClean="0"/>
              <a:t>Further Information and Software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14439" y="3857626"/>
            <a:ext cx="7286625" cy="535781"/>
          </a:xfrm>
        </p:spPr>
        <p:txBody>
          <a:bodyPr/>
          <a:lstStyle/>
          <a:p>
            <a:pPr marL="514350" indent="-514350" eaLnBrk="1" hangingPunct="1">
              <a:defRPr/>
            </a:pPr>
            <a:r>
              <a:rPr lang="en-AU" sz="2400" dirty="0" smtClean="0">
                <a:latin typeface="+mj-lt"/>
              </a:rPr>
              <a:t>http://newtonexcelbach.wordpress.com/</a:t>
            </a:r>
          </a:p>
        </p:txBody>
      </p:sp>
      <p:pic>
        <p:nvPicPr>
          <p:cNvPr id="38916" name="Picture 2" descr="D:\Users\Doug\Documents\IDS\marketing\Wordpress Blog\Software\N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9" y="1660923"/>
            <a:ext cx="6359525" cy="2107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82626" y="457200"/>
            <a:ext cx="8080375" cy="614363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 smtClean="0"/>
              <a:t>Introduction 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71500" y="1125141"/>
            <a:ext cx="8072438" cy="3911203"/>
          </a:xfrm>
        </p:spPr>
        <p:txBody>
          <a:bodyPr/>
          <a:lstStyle/>
          <a:p>
            <a:pPr eaLnBrk="1" hangingPunct="1">
              <a:defRPr/>
            </a:pPr>
            <a:r>
              <a:rPr lang="en-AU" sz="4000" dirty="0" smtClean="0">
                <a:latin typeface="+mj-lt"/>
              </a:rPr>
              <a:t>Are the rectangular stress block provisions for the calculation of ultimate bending capacity “too simple”?</a:t>
            </a:r>
            <a:br>
              <a:rPr lang="en-AU" sz="4000" dirty="0" smtClean="0">
                <a:latin typeface="+mj-lt"/>
              </a:rPr>
            </a:br>
            <a:endParaRPr lang="en-AU" sz="4000" dirty="0" smtClean="0">
              <a:latin typeface="+mj-lt"/>
            </a:endParaRPr>
          </a:p>
          <a:p>
            <a:pPr eaLnBrk="1" hangingPunct="1">
              <a:defRPr/>
            </a:pPr>
            <a:r>
              <a:rPr lang="en-AU" sz="4000" dirty="0" smtClean="0">
                <a:latin typeface="+mj-lt"/>
              </a:rPr>
              <a:t>It depends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67494"/>
            <a:ext cx="8080375" cy="530373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Background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42939" y="4299942"/>
            <a:ext cx="7858125" cy="522090"/>
          </a:xfrm>
        </p:spPr>
        <p:txBody>
          <a:bodyPr/>
          <a:lstStyle/>
          <a:p>
            <a:pPr lvl="1" eaLnBrk="1" hangingPunct="1">
              <a:buFontTx/>
              <a:buNone/>
              <a:defRPr/>
            </a:pPr>
            <a:r>
              <a:rPr lang="en-AU" sz="2000" dirty="0" err="1" smtClean="0">
                <a:latin typeface="+mj-lt"/>
              </a:rPr>
              <a:t>Eurocode</a:t>
            </a:r>
            <a:r>
              <a:rPr lang="en-AU" sz="2000" dirty="0" smtClean="0">
                <a:latin typeface="+mj-lt"/>
              </a:rPr>
              <a:t> 2 Rectangular Stress Block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7574"/>
            <a:ext cx="7304403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67494"/>
            <a:ext cx="8080375" cy="530373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Background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42939" y="1203598"/>
            <a:ext cx="7858125" cy="3618434"/>
          </a:xfrm>
        </p:spPr>
        <p:txBody>
          <a:bodyPr/>
          <a:lstStyle/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All the major international concrete codes have provisions for a rectangular stress block.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For concrete strengths up to 50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the AS 3600 provisions are almost identical to those in ACI 318.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The current  AS 3600 has provisions for a reduced stress factor for concrete strengths above 50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, whereas ACI 318 uses a constant stress factor, and has no specified upper limit on concrete strength.</a:t>
            </a:r>
          </a:p>
          <a:p>
            <a:pPr eaLnBrk="1" hangingPunct="1">
              <a:defRPr/>
            </a:pP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Eurocode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2 has provisions for rectangular, parabolic-linear, and non-linear stress blocks</a:t>
            </a:r>
          </a:p>
        </p:txBody>
      </p:sp>
    </p:spTree>
    <p:extLst>
      <p:ext uri="{BB962C8B-B14F-4D97-AF65-F5344CB8AC3E}">
        <p14:creationId xmlns:p14="http://schemas.microsoft.com/office/powerpoint/2010/main" val="2410448339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67494"/>
            <a:ext cx="8080375" cy="530373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Rectangular Block Advantages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42939" y="1203598"/>
            <a:ext cx="7858125" cy="3618434"/>
          </a:xfrm>
        </p:spPr>
        <p:txBody>
          <a:bodyPr/>
          <a:lstStyle/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Simplicity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Well-validated, experimentally and in practice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Good agreement with more complex stress blocks for rectangular cross sections.</a:t>
            </a:r>
          </a:p>
          <a:p>
            <a:pPr eaLnBrk="1" hangingPunct="1">
              <a:defRPr/>
            </a:pPr>
            <a:endParaRPr lang="en-AU" sz="2400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092462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67494"/>
            <a:ext cx="8080375" cy="530373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Rectangular Block Disadvantages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42939" y="1203598"/>
            <a:ext cx="7858125" cy="3618434"/>
          </a:xfrm>
        </p:spPr>
        <p:txBody>
          <a:bodyPr/>
          <a:lstStyle/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Significant error in calculated moment capacity for non-rectangular sections</a:t>
            </a: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Adjustment of stress factor required for concrete strengths greater than 50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MPa</a:t>
            </a:r>
            <a:endParaRPr lang="en-AU" sz="2400" dirty="0" smtClean="0">
              <a:latin typeface="Cambria Math" pitchFamily="18" charset="0"/>
              <a:ea typeface="Cambria Math" pitchFamily="18" charset="0"/>
            </a:endParaRPr>
          </a:p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Alternative stress blocks allow the same provisions to be applied for all concrete strengths and cross sections without an associated loss of accuracy</a:t>
            </a:r>
          </a:p>
          <a:p>
            <a:pPr eaLnBrk="1" hangingPunct="1">
              <a:defRPr/>
            </a:pPr>
            <a:endParaRPr lang="en-AU" sz="2400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162371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123479"/>
            <a:ext cx="8080375" cy="504056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Alternative Stress Blocks</a:t>
            </a: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71549"/>
            <a:ext cx="8136904" cy="4308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1864002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123478"/>
            <a:ext cx="8080375" cy="576065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3600" dirty="0" smtClean="0"/>
              <a:t>Equivalent </a:t>
            </a:r>
            <a:r>
              <a:rPr lang="en-AU" sz="3600" dirty="0"/>
              <a:t>Stress </a:t>
            </a:r>
            <a:r>
              <a:rPr lang="en-AU" sz="3600" dirty="0" smtClean="0"/>
              <a:t>Block Calculation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42939" y="771550"/>
            <a:ext cx="7858125" cy="4050482"/>
          </a:xfrm>
        </p:spPr>
        <p:txBody>
          <a:bodyPr/>
          <a:lstStyle/>
          <a:p>
            <a:pPr eaLnBrk="1" hangingPunct="1"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Find factors </a:t>
            </a:r>
            <a:r>
              <a:rPr lang="el-GR" sz="2400" dirty="0" smtClean="0">
                <a:latin typeface="Cambria Math" pitchFamily="18" charset="0"/>
                <a:ea typeface="Cambria Math" pitchFamily="18" charset="0"/>
              </a:rPr>
              <a:t>α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(stress factor) and </a:t>
            </a:r>
            <a:r>
              <a:rPr lang="el-GR" sz="2400" dirty="0" smtClean="0">
                <a:latin typeface="Cambria Math" pitchFamily="18" charset="0"/>
                <a:ea typeface="Cambria Math" pitchFamily="18" charset="0"/>
              </a:rPr>
              <a:t>γ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(depth factor) such that the area under the rectangular stress block and the lever arm about the neutral axis are equal to the equivalent values for a curvilinear stress block: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Find the lever arm of the curvilinear stress block for unit stress block depth,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LA</a:t>
            </a:r>
            <a:r>
              <a:rPr lang="en-AU" sz="2400" baseline="-25000" dirty="0" err="1" smtClean="0">
                <a:latin typeface="Cambria Math" pitchFamily="18" charset="0"/>
                <a:ea typeface="Cambria Math" pitchFamily="18" charset="0"/>
              </a:rPr>
              <a:t>c</a:t>
            </a:r>
            <a:endParaRPr lang="en-AU" sz="2400" dirty="0" smtClean="0">
              <a:latin typeface="Cambria Math" pitchFamily="18" charset="0"/>
              <a:ea typeface="Cambria Math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AU" sz="2400" dirty="0">
                <a:latin typeface="Cambria Math" pitchFamily="18" charset="0"/>
                <a:ea typeface="Cambria Math" pitchFamily="18" charset="0"/>
              </a:rPr>
              <a:t>Find  </a:t>
            </a:r>
            <a:r>
              <a:rPr lang="el-GR" sz="2400" dirty="0">
                <a:latin typeface="Cambria Math" pitchFamily="18" charset="0"/>
                <a:ea typeface="Cambria Math" pitchFamily="18" charset="0"/>
              </a:rPr>
              <a:t>γ</a:t>
            </a:r>
            <a:r>
              <a:rPr lang="en-AU" sz="24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such that the rectangular stress block lever arm, La</a:t>
            </a:r>
            <a:r>
              <a:rPr lang="en-AU" sz="2400" baseline="-25000" dirty="0" smtClean="0">
                <a:latin typeface="Cambria Math" pitchFamily="18" charset="0"/>
                <a:ea typeface="Cambria Math" pitchFamily="18" charset="0"/>
              </a:rPr>
              <a:t>c,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 is equal to </a:t>
            </a:r>
            <a:r>
              <a:rPr lang="en-AU" sz="2400" dirty="0" err="1" smtClean="0">
                <a:latin typeface="Cambria Math" pitchFamily="18" charset="0"/>
                <a:ea typeface="Cambria Math" pitchFamily="18" charset="0"/>
              </a:rPr>
              <a:t>LA</a:t>
            </a:r>
            <a:r>
              <a:rPr lang="en-AU" sz="2400" baseline="-25000" dirty="0" err="1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AU" sz="2400" dirty="0" smtClean="0">
                <a:latin typeface="Cambria Math" pitchFamily="18" charset="0"/>
                <a:ea typeface="Cambria Math" pitchFamily="18" charset="0"/>
              </a:rPr>
              <a:t>:</a:t>
            </a:r>
          </a:p>
          <a:p>
            <a:pPr marL="857250" lvl="1" indent="-457200" eaLnBrk="1" hangingPunct="1">
              <a:buFont typeface="+mj-lt"/>
              <a:buAutoNum type="arabicPeriod"/>
              <a:defRPr/>
            </a:pPr>
            <a:r>
              <a:rPr lang="en-AU" sz="1600" dirty="0" smtClean="0">
                <a:latin typeface="Cambria Math" pitchFamily="18" charset="0"/>
                <a:ea typeface="Cambria Math" pitchFamily="18" charset="0"/>
              </a:rPr>
              <a:t>(1 – </a:t>
            </a:r>
            <a:r>
              <a:rPr lang="el-GR" sz="1600" dirty="0" smtClean="0">
                <a:latin typeface="Cambria Math" pitchFamily="18" charset="0"/>
                <a:ea typeface="Cambria Math" pitchFamily="18" charset="0"/>
              </a:rPr>
              <a:t>γ</a:t>
            </a:r>
            <a:r>
              <a:rPr lang="en-AU" sz="1600" dirty="0" smtClean="0">
                <a:latin typeface="Cambria Math" pitchFamily="18" charset="0"/>
                <a:ea typeface="Cambria Math" pitchFamily="18" charset="0"/>
              </a:rPr>
              <a:t>/2) = </a:t>
            </a:r>
            <a:r>
              <a:rPr lang="en-AU" sz="2000" dirty="0" smtClean="0">
                <a:latin typeface="Cambria Math" pitchFamily="18" charset="0"/>
                <a:ea typeface="Cambria Math" pitchFamily="18" charset="0"/>
              </a:rPr>
              <a:t>La</a:t>
            </a:r>
            <a:r>
              <a:rPr lang="en-AU" sz="2000" baseline="-25000" dirty="0" smtClean="0">
                <a:latin typeface="Cambria Math" pitchFamily="18" charset="0"/>
                <a:ea typeface="Cambria Math" pitchFamily="18" charset="0"/>
              </a:rPr>
              <a:t>c</a:t>
            </a:r>
            <a:endParaRPr lang="en-AU" sz="2000" dirty="0" smtClean="0">
              <a:latin typeface="Cambria Math" pitchFamily="18" charset="0"/>
              <a:ea typeface="Cambria Math" pitchFamily="18" charset="0"/>
            </a:endParaRPr>
          </a:p>
          <a:p>
            <a:pPr marL="857250" lvl="1" indent="-457200" eaLnBrk="1" hangingPunct="1">
              <a:buFont typeface="+mj-lt"/>
              <a:buAutoNum type="arabicPeriod"/>
              <a:defRPr/>
            </a:pPr>
            <a:r>
              <a:rPr lang="el-GR" sz="2000" dirty="0" smtClean="0">
                <a:latin typeface="Cambria Math" pitchFamily="18" charset="0"/>
                <a:ea typeface="Cambria Math" pitchFamily="18" charset="0"/>
              </a:rPr>
              <a:t>γ</a:t>
            </a:r>
            <a:r>
              <a:rPr lang="en-AU" sz="2000" dirty="0" smtClean="0">
                <a:latin typeface="Cambria Math" pitchFamily="18" charset="0"/>
                <a:ea typeface="Cambria Math" pitchFamily="18" charset="0"/>
              </a:rPr>
              <a:t> = 2(1 – La</a:t>
            </a:r>
            <a:r>
              <a:rPr lang="en-AU" sz="2000" baseline="-25000" dirty="0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AU" sz="2000" dirty="0" smtClean="0">
                <a:latin typeface="Cambria Math" pitchFamily="18" charset="0"/>
                <a:ea typeface="Cambria Math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9129942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ading a training seminar">
  <a:themeElements>
    <a:clrScheme name="Office Theme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Office Theme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Leading a training seminar</Template>
  <TotalTime>2653</TotalTime>
  <Words>651</Words>
  <Application>Microsoft Office PowerPoint</Application>
  <PresentationFormat>On-screen Show (16:9)</PresentationFormat>
  <Paragraphs>64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Leading a training seminar</vt:lpstr>
      <vt:lpstr> Concrete 2011  Time to Dump the  Rectangular Stress Block?</vt:lpstr>
      <vt:lpstr>Introduction </vt:lpstr>
      <vt:lpstr>Introduction </vt:lpstr>
      <vt:lpstr>Background</vt:lpstr>
      <vt:lpstr>Background</vt:lpstr>
      <vt:lpstr>Rectangular Block Advantages</vt:lpstr>
      <vt:lpstr>Rectangular Block Disadvantages</vt:lpstr>
      <vt:lpstr>Alternative Stress Blocks</vt:lpstr>
      <vt:lpstr>Equivalent Stress Block Calculation</vt:lpstr>
      <vt:lpstr>Equivalent Stress Block Calculation</vt:lpstr>
      <vt:lpstr>Equivalent Stress Block Parameters</vt:lpstr>
      <vt:lpstr>Equivalent Stress Block Parameters</vt:lpstr>
      <vt:lpstr>Alternative Stress Block Comparison</vt:lpstr>
      <vt:lpstr>Alternative Stress Block Comparison</vt:lpstr>
      <vt:lpstr>PowerPoint Presentation</vt:lpstr>
      <vt:lpstr>PowerPoint Presentation</vt:lpstr>
      <vt:lpstr>PowerPoint Presentation</vt:lpstr>
      <vt:lpstr>PowerPoint Presentation</vt:lpstr>
      <vt:lpstr>General Conclusions</vt:lpstr>
      <vt:lpstr>General Conclusions</vt:lpstr>
      <vt:lpstr>Recommendations</vt:lpstr>
      <vt:lpstr>Further Information and Software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</dc:title>
  <dc:creator>Doug</dc:creator>
  <cp:lastModifiedBy>Doug</cp:lastModifiedBy>
  <cp:revision>214</cp:revision>
  <cp:lastPrinted>1601-01-01T00:00:00Z</cp:lastPrinted>
  <dcterms:created xsi:type="dcterms:W3CDTF">2007-10-12T23:09:02Z</dcterms:created>
  <dcterms:modified xsi:type="dcterms:W3CDTF">2011-10-09T04:58:47Z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TC011032931033</vt:lpwstr>
  </property>
</Properties>
</file>